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Nunito"/>
      <p:regular r:id="rId27"/>
      <p:bold r:id="rId28"/>
      <p:italic r:id="rId29"/>
      <p:boldItalic r:id="rId30"/>
    </p:embeddedFont>
    <p:embeddedFont>
      <p:font typeface="Maven Pro"/>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2FE611B-5C58-4753-B8AC-C6D413368F8E}">
  <a:tblStyle styleId="{82FE611B-5C58-4753-B8AC-C6D413368F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venPro-regular.fntdata"/><Relationship Id="rId30" Type="http://schemas.openxmlformats.org/officeDocument/2006/relationships/font" Target="fonts/Nunito-boldItalic.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MavenPro-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8ad837d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8ad837d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Samuel, Amber and Eric introduce ourselves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928c86eb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928c86eb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Eric-However, the scatterplot shows a positive relationship between IBU and ABV i.e we can say the more the percentage alcohol content, the more the bitterness with r square value of 0.45 </a:t>
            </a:r>
            <a:r>
              <a:rPr lang="en"/>
              <a:t>showing that increased alcohol content generally resulted in a higher bitterness level.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821d8fcd1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21d8fcd1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821d8fcd1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21d8fcd1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821d8fcd1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821d8fcd1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21d8fcd1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21d8fcd1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821d8fcd1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21d8fcd1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8a14e416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a14e416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used a KNN classifier to look at the differences in IPA style beers which gave greater insight into ABV and IBU analysis.  This broke the style down into two main group clusters, American Double/Imperial IPA which had the highest ABV / IBU values and American IPA were the lowest for ABV and IBU.</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821d8fcd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21d8fcd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Eric-This shows the machine learning was 80% accurate at identifying the Imperian and American IPA styles. The other three IPA styles were buried within the large clusters of points for Imperial and American IPA.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8ad837d4c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8ad837d4c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Samuel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afcd0736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afcd0736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ad837d4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ad837d4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 - Colorado is the state with the most breweries.  West Virginia has the least breweries.  There isn’t an obvious trend in the US as far as number of breweries.  One could say that </a:t>
            </a:r>
            <a:r>
              <a:rPr lang="en"/>
              <a:t>coastal</a:t>
            </a:r>
            <a:r>
              <a:rPr lang="en"/>
              <a:t> states have a few more breweries per state compared to landlock states except Colorado.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8ad837d4c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ad837d4c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Samuel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928c86eb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928c86eb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 - On this slide you get a different representation of the number of breweries by state in alphabetical order.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afcd0736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afcd0736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Samuel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928c86eb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928c86eb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Amber - ABV for all states is above 0.04.  The majority of states ABV is 0.06.</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928c86eb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928c86eb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Samuel - Maine and West Virginia have the highest IBU of 60 or slightly above.  The lowest are Arizona and </a:t>
            </a:r>
            <a:r>
              <a:rPr lang="en"/>
              <a:t>Wisconsin at approximately 20 and it looks like we have more variation on the IBU compare to ABV</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8ad837d4c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ad837d4c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Samuel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8928c86ebf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928c86ebf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To take an indepth look at the ranges between ABV and IBU we created a boxplot to show the variances of each variable by state. Here you can see the heights and widths of each box representing the range of ABV and IBU respectively for each state.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8ad837d4c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ad837d4c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We checked the cleaned data set against the original that contained some missing values and found the highest values for ABV was 0.128 in Colorado while the highest IBU value was found to be 128 in Oregon. Considering the data that had no missing values, Kentucky had the second highest ABV value at 0.125.</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38825" y="-43675"/>
            <a:ext cx="9221645" cy="5187175"/>
          </a:xfrm>
          <a:prstGeom prst="rect">
            <a:avLst/>
          </a:prstGeom>
          <a:noFill/>
          <a:ln>
            <a:noFill/>
          </a:ln>
        </p:spPr>
      </p:pic>
      <p:sp>
        <p:nvSpPr>
          <p:cNvPr id="278" name="Google Shape;278;p13"/>
          <p:cNvSpPr txBox="1"/>
          <p:nvPr>
            <p:ph idx="1" type="subTitle"/>
          </p:nvPr>
        </p:nvSpPr>
        <p:spPr>
          <a:xfrm>
            <a:off x="1407550" y="3017625"/>
            <a:ext cx="4379700" cy="508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000000"/>
                </a:solidFill>
              </a:rPr>
              <a:t>Eric Romero</a:t>
            </a:r>
            <a:endParaRPr b="1">
              <a:solidFill>
                <a:srgbClr val="000000"/>
              </a:solidFill>
            </a:endParaRPr>
          </a:p>
          <a:p>
            <a:pPr indent="0" lvl="0" marL="0" rtl="0" algn="l">
              <a:lnSpc>
                <a:spcPct val="150000"/>
              </a:lnSpc>
              <a:spcBef>
                <a:spcPts val="0"/>
              </a:spcBef>
              <a:spcAft>
                <a:spcPts val="0"/>
              </a:spcAft>
              <a:buNone/>
            </a:pPr>
            <a:r>
              <a:rPr b="1" lang="en">
                <a:solidFill>
                  <a:srgbClr val="000000"/>
                </a:solidFill>
              </a:rPr>
              <a:t>Samuel Onalaja</a:t>
            </a:r>
            <a:endParaRPr b="1">
              <a:solidFill>
                <a:srgbClr val="000000"/>
              </a:solidFill>
            </a:endParaRPr>
          </a:p>
          <a:p>
            <a:pPr indent="0" lvl="0" marL="0" rtl="0" algn="l">
              <a:lnSpc>
                <a:spcPct val="150000"/>
              </a:lnSpc>
              <a:spcBef>
                <a:spcPts val="0"/>
              </a:spcBef>
              <a:spcAft>
                <a:spcPts val="0"/>
              </a:spcAft>
              <a:buNone/>
            </a:pPr>
            <a:r>
              <a:rPr b="1" lang="en">
                <a:solidFill>
                  <a:srgbClr val="000000"/>
                </a:solidFill>
              </a:rPr>
              <a:t>Amber Lea Clark</a:t>
            </a:r>
            <a:endParaRPr b="1">
              <a:solidFill>
                <a:srgbClr val="000000"/>
              </a:solidFill>
            </a:endParaRPr>
          </a:p>
          <a:p>
            <a:pPr indent="0" lvl="0" marL="0" rtl="0" algn="l">
              <a:lnSpc>
                <a:spcPct val="150000"/>
              </a:lnSpc>
              <a:spcBef>
                <a:spcPts val="0"/>
              </a:spcBef>
              <a:spcAft>
                <a:spcPts val="0"/>
              </a:spcAft>
              <a:buNone/>
            </a:pPr>
            <a:r>
              <a:t/>
            </a:r>
            <a:endParaRPr>
              <a:solidFill>
                <a:srgbClr val="000000"/>
              </a:solidFill>
            </a:endParaRPr>
          </a:p>
        </p:txBody>
      </p:sp>
      <p:pic>
        <p:nvPicPr>
          <p:cNvPr id="279" name="Google Shape;279;p13"/>
          <p:cNvPicPr preferRelativeResize="0"/>
          <p:nvPr/>
        </p:nvPicPr>
        <p:blipFill>
          <a:blip r:embed="rId4">
            <a:alphaModFix/>
          </a:blip>
          <a:stretch>
            <a:fillRect/>
          </a:stretch>
        </p:blipFill>
        <p:spPr>
          <a:xfrm>
            <a:off x="6652950" y="0"/>
            <a:ext cx="2592325" cy="1530575"/>
          </a:xfrm>
          <a:prstGeom prst="rect">
            <a:avLst/>
          </a:prstGeom>
          <a:noFill/>
          <a:ln>
            <a:noFill/>
          </a:ln>
        </p:spPr>
      </p:pic>
      <p:pic>
        <p:nvPicPr>
          <p:cNvPr id="280" name="Google Shape;280;p13"/>
          <p:cNvPicPr preferRelativeResize="0"/>
          <p:nvPr/>
        </p:nvPicPr>
        <p:blipFill>
          <a:blip r:embed="rId5">
            <a:alphaModFix/>
          </a:blip>
          <a:stretch>
            <a:fillRect/>
          </a:stretch>
        </p:blipFill>
        <p:spPr>
          <a:xfrm>
            <a:off x="53025" y="4850475"/>
            <a:ext cx="2721575" cy="293025"/>
          </a:xfrm>
          <a:prstGeom prst="rect">
            <a:avLst/>
          </a:prstGeom>
          <a:noFill/>
          <a:ln>
            <a:noFill/>
          </a:ln>
        </p:spPr>
      </p:pic>
      <p:sp>
        <p:nvSpPr>
          <p:cNvPr id="281" name="Google Shape;281;p13"/>
          <p:cNvSpPr txBox="1"/>
          <p:nvPr/>
        </p:nvSpPr>
        <p:spPr>
          <a:xfrm>
            <a:off x="162025" y="468025"/>
            <a:ext cx="7767000" cy="15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Maven Pro"/>
                <a:ea typeface="Maven Pro"/>
                <a:cs typeface="Maven Pro"/>
                <a:sym typeface="Maven Pro"/>
              </a:rPr>
              <a:t>Case Study: </a:t>
            </a:r>
            <a:endParaRPr b="1" sz="3600">
              <a:latin typeface="Maven Pro"/>
              <a:ea typeface="Maven Pro"/>
              <a:cs typeface="Maven Pro"/>
              <a:sym typeface="Maven Pro"/>
            </a:endParaRPr>
          </a:p>
          <a:p>
            <a:pPr indent="0" lvl="0" marL="0" rtl="0" algn="l">
              <a:spcBef>
                <a:spcPts val="0"/>
              </a:spcBef>
              <a:spcAft>
                <a:spcPts val="0"/>
              </a:spcAft>
              <a:buNone/>
            </a:pPr>
            <a:r>
              <a:rPr b="1" lang="en" sz="3600">
                <a:latin typeface="Maven Pro"/>
                <a:ea typeface="Maven Pro"/>
                <a:cs typeface="Maven Pro"/>
                <a:sym typeface="Maven Pro"/>
              </a:rPr>
              <a:t>Beers and Breweries</a:t>
            </a:r>
            <a:endParaRPr/>
          </a:p>
        </p:txBody>
      </p:sp>
      <p:pic>
        <p:nvPicPr>
          <p:cNvPr id="282" name="Google Shape;282;p13"/>
          <p:cNvPicPr preferRelativeResize="0"/>
          <p:nvPr/>
        </p:nvPicPr>
        <p:blipFill>
          <a:blip r:embed="rId6">
            <a:alphaModFix/>
          </a:blip>
          <a:stretch>
            <a:fillRect/>
          </a:stretch>
        </p:blipFill>
        <p:spPr>
          <a:xfrm>
            <a:off x="572513" y="2436588"/>
            <a:ext cx="5419725" cy="733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22"/>
          <p:cNvSpPr txBox="1"/>
          <p:nvPr>
            <p:ph type="title"/>
          </p:nvPr>
        </p:nvSpPr>
        <p:spPr>
          <a:xfrm>
            <a:off x="227925" y="203200"/>
            <a:ext cx="8390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ABV and IBU by State</a:t>
            </a:r>
            <a:endParaRPr sz="2500"/>
          </a:p>
        </p:txBody>
      </p:sp>
      <p:pic>
        <p:nvPicPr>
          <p:cNvPr id="346" name="Google Shape;346;p22"/>
          <p:cNvPicPr preferRelativeResize="0"/>
          <p:nvPr/>
        </p:nvPicPr>
        <p:blipFill>
          <a:blip r:embed="rId3">
            <a:alphaModFix/>
          </a:blip>
          <a:stretch>
            <a:fillRect/>
          </a:stretch>
        </p:blipFill>
        <p:spPr>
          <a:xfrm>
            <a:off x="0" y="1326325"/>
            <a:ext cx="4202399" cy="3608950"/>
          </a:xfrm>
          <a:prstGeom prst="rect">
            <a:avLst/>
          </a:prstGeom>
          <a:noFill/>
          <a:ln>
            <a:noFill/>
          </a:ln>
        </p:spPr>
      </p:pic>
      <p:pic>
        <p:nvPicPr>
          <p:cNvPr id="347" name="Google Shape;347;p22"/>
          <p:cNvPicPr preferRelativeResize="0"/>
          <p:nvPr/>
        </p:nvPicPr>
        <p:blipFill>
          <a:blip r:embed="rId4">
            <a:alphaModFix/>
          </a:blip>
          <a:stretch>
            <a:fillRect/>
          </a:stretch>
        </p:blipFill>
        <p:spPr>
          <a:xfrm>
            <a:off x="4385199" y="686575"/>
            <a:ext cx="4432232" cy="3636199"/>
          </a:xfrm>
          <a:prstGeom prst="rect">
            <a:avLst/>
          </a:prstGeom>
          <a:noFill/>
          <a:ln>
            <a:noFill/>
          </a:ln>
        </p:spPr>
      </p:pic>
      <p:sp>
        <p:nvSpPr>
          <p:cNvPr id="348" name="Google Shape;348;p22"/>
          <p:cNvSpPr txBox="1"/>
          <p:nvPr/>
        </p:nvSpPr>
        <p:spPr>
          <a:xfrm>
            <a:off x="4572000" y="4222650"/>
            <a:ext cx="4511400" cy="84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The plot shows a positive relationship between IBU and ABV</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23"/>
          <p:cNvSpPr txBox="1"/>
          <p:nvPr>
            <p:ph type="title"/>
          </p:nvPr>
        </p:nvSpPr>
        <p:spPr>
          <a:xfrm>
            <a:off x="0" y="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Correlations by Region</a:t>
            </a:r>
            <a:endParaRPr/>
          </a:p>
        </p:txBody>
      </p:sp>
      <p:pic>
        <p:nvPicPr>
          <p:cNvPr id="354" name="Google Shape;354;p23"/>
          <p:cNvPicPr preferRelativeResize="0"/>
          <p:nvPr/>
        </p:nvPicPr>
        <p:blipFill>
          <a:blip r:embed="rId3">
            <a:alphaModFix/>
          </a:blip>
          <a:stretch>
            <a:fillRect/>
          </a:stretch>
        </p:blipFill>
        <p:spPr>
          <a:xfrm>
            <a:off x="465275" y="585100"/>
            <a:ext cx="8496301" cy="440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4"/>
          <p:cNvSpPr txBox="1"/>
          <p:nvPr>
            <p:ph type="title"/>
          </p:nvPr>
        </p:nvSpPr>
        <p:spPr>
          <a:xfrm>
            <a:off x="0" y="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Correlations by Region</a:t>
            </a:r>
            <a:endParaRPr/>
          </a:p>
        </p:txBody>
      </p:sp>
      <p:pic>
        <p:nvPicPr>
          <p:cNvPr id="360" name="Google Shape;360;p24"/>
          <p:cNvPicPr preferRelativeResize="0"/>
          <p:nvPr/>
        </p:nvPicPr>
        <p:blipFill>
          <a:blip r:embed="rId3">
            <a:alphaModFix/>
          </a:blip>
          <a:stretch>
            <a:fillRect/>
          </a:stretch>
        </p:blipFill>
        <p:spPr>
          <a:xfrm>
            <a:off x="0" y="575500"/>
            <a:ext cx="8517074" cy="4390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5"/>
          <p:cNvSpPr txBox="1"/>
          <p:nvPr>
            <p:ph type="title"/>
          </p:nvPr>
        </p:nvSpPr>
        <p:spPr>
          <a:xfrm>
            <a:off x="0" y="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Correlations by Region</a:t>
            </a:r>
            <a:endParaRPr/>
          </a:p>
        </p:txBody>
      </p:sp>
      <p:pic>
        <p:nvPicPr>
          <p:cNvPr id="366" name="Google Shape;366;p25"/>
          <p:cNvPicPr preferRelativeResize="0"/>
          <p:nvPr/>
        </p:nvPicPr>
        <p:blipFill>
          <a:blip r:embed="rId3">
            <a:alphaModFix/>
          </a:blip>
          <a:stretch>
            <a:fillRect/>
          </a:stretch>
        </p:blipFill>
        <p:spPr>
          <a:xfrm>
            <a:off x="0" y="550600"/>
            <a:ext cx="8428175" cy="4440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26"/>
          <p:cNvSpPr txBox="1"/>
          <p:nvPr>
            <p:ph type="title"/>
          </p:nvPr>
        </p:nvSpPr>
        <p:spPr>
          <a:xfrm>
            <a:off x="0" y="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Correlations by Region</a:t>
            </a:r>
            <a:endParaRPr/>
          </a:p>
        </p:txBody>
      </p:sp>
      <p:pic>
        <p:nvPicPr>
          <p:cNvPr id="372" name="Google Shape;372;p26"/>
          <p:cNvPicPr preferRelativeResize="0"/>
          <p:nvPr/>
        </p:nvPicPr>
        <p:blipFill>
          <a:blip r:embed="rId3">
            <a:alphaModFix/>
          </a:blip>
          <a:stretch>
            <a:fillRect/>
          </a:stretch>
        </p:blipFill>
        <p:spPr>
          <a:xfrm>
            <a:off x="0" y="571925"/>
            <a:ext cx="8517074" cy="4431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27"/>
          <p:cNvSpPr txBox="1"/>
          <p:nvPr>
            <p:ph type="title"/>
          </p:nvPr>
        </p:nvSpPr>
        <p:spPr>
          <a:xfrm>
            <a:off x="0" y="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Correlations by Region</a:t>
            </a:r>
            <a:endParaRPr/>
          </a:p>
        </p:txBody>
      </p:sp>
      <p:pic>
        <p:nvPicPr>
          <p:cNvPr id="378" name="Google Shape;378;p27"/>
          <p:cNvPicPr preferRelativeResize="0"/>
          <p:nvPr/>
        </p:nvPicPr>
        <p:blipFill>
          <a:blip r:embed="rId3">
            <a:alphaModFix/>
          </a:blip>
          <a:stretch>
            <a:fillRect/>
          </a:stretch>
        </p:blipFill>
        <p:spPr>
          <a:xfrm>
            <a:off x="0" y="596900"/>
            <a:ext cx="8517074" cy="439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28"/>
          <p:cNvSpPr txBox="1"/>
          <p:nvPr>
            <p:ph type="title"/>
          </p:nvPr>
        </p:nvSpPr>
        <p:spPr>
          <a:xfrm>
            <a:off x="227925" y="203200"/>
            <a:ext cx="8390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KNN Chart for IPA Styles (</a:t>
            </a:r>
            <a:r>
              <a:rPr lang="en" sz="2500"/>
              <a:t>ABV and IBU)</a:t>
            </a:r>
            <a:endParaRPr sz="2500"/>
          </a:p>
        </p:txBody>
      </p:sp>
      <p:pic>
        <p:nvPicPr>
          <p:cNvPr id="384" name="Google Shape;384;p28"/>
          <p:cNvPicPr preferRelativeResize="0"/>
          <p:nvPr/>
        </p:nvPicPr>
        <p:blipFill>
          <a:blip r:embed="rId3">
            <a:alphaModFix/>
          </a:blip>
          <a:stretch>
            <a:fillRect/>
          </a:stretch>
        </p:blipFill>
        <p:spPr>
          <a:xfrm>
            <a:off x="151200" y="770700"/>
            <a:ext cx="8841600" cy="424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29"/>
          <p:cNvSpPr txBox="1"/>
          <p:nvPr>
            <p:ph type="title"/>
          </p:nvPr>
        </p:nvSpPr>
        <p:spPr>
          <a:xfrm>
            <a:off x="1303800" y="598575"/>
            <a:ext cx="7030500" cy="7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Statistics K = 31</a:t>
            </a:r>
            <a:endParaRPr/>
          </a:p>
        </p:txBody>
      </p:sp>
      <p:graphicFrame>
        <p:nvGraphicFramePr>
          <p:cNvPr id="390" name="Google Shape;390;p29"/>
          <p:cNvGraphicFramePr/>
          <p:nvPr/>
        </p:nvGraphicFramePr>
        <p:xfrm>
          <a:off x="471600" y="1498600"/>
          <a:ext cx="3000000" cy="3000000"/>
        </p:xfrm>
        <a:graphic>
          <a:graphicData uri="http://schemas.openxmlformats.org/drawingml/2006/table">
            <a:tbl>
              <a:tblPr>
                <a:noFill/>
                <a:tableStyleId>{82FE611B-5C58-4753-B8AC-C6D413368F8E}</a:tableStyleId>
              </a:tblPr>
              <a:tblGrid>
                <a:gridCol w="1377950"/>
                <a:gridCol w="1377950"/>
                <a:gridCol w="1377950"/>
                <a:gridCol w="1377950"/>
                <a:gridCol w="1377950"/>
                <a:gridCol w="1377950"/>
              </a:tblGrid>
              <a:tr h="924875">
                <a:tc>
                  <a:txBody>
                    <a:bodyPr/>
                    <a:lstStyle/>
                    <a:p>
                      <a:pPr indent="0" lvl="0" marL="0" rtl="0" algn="l">
                        <a:spcBef>
                          <a:spcPts val="0"/>
                        </a:spcBef>
                        <a:spcAft>
                          <a:spcPts val="0"/>
                        </a:spcAft>
                        <a:buNone/>
                      </a:pPr>
                      <a:r>
                        <a:rPr lang="en"/>
                        <a:t>Accuracy</a:t>
                      </a:r>
                      <a:endParaRPr/>
                    </a:p>
                  </a:txBody>
                  <a:tcPr marT="91425" marB="91425" marR="91425" marL="91425"/>
                </a:tc>
                <a:tc>
                  <a:txBody>
                    <a:bodyPr/>
                    <a:lstStyle/>
                    <a:p>
                      <a:pPr indent="0" lvl="0" marL="0" rtl="0" algn="l">
                        <a:spcBef>
                          <a:spcPts val="0"/>
                        </a:spcBef>
                        <a:spcAft>
                          <a:spcPts val="0"/>
                        </a:spcAft>
                        <a:buNone/>
                      </a:pPr>
                      <a:r>
                        <a:rPr lang="en"/>
                        <a:t>0.8189</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2">
                  <a:txBody>
                    <a:bodyPr/>
                    <a:lstStyle/>
                    <a:p>
                      <a:pPr indent="0" lvl="0" marL="0" rtl="0" algn="l">
                        <a:spcBef>
                          <a:spcPts val="0"/>
                        </a:spcBef>
                        <a:spcAft>
                          <a:spcPts val="0"/>
                        </a:spcAft>
                        <a:buNone/>
                      </a:pPr>
                      <a:r>
                        <a:rPr lang="en"/>
                        <a:t>95% CI: </a:t>
                      </a:r>
                      <a:r>
                        <a:rPr lang="en"/>
                        <a:t>(0.7771, 0.8557)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924875">
                <a:tc>
                  <a:txBody>
                    <a:bodyPr/>
                    <a:lstStyle/>
                    <a:p>
                      <a:pPr indent="0" lvl="0" marL="0" rtl="0" algn="l">
                        <a:spcBef>
                          <a:spcPts val="0"/>
                        </a:spcBef>
                        <a:spcAft>
                          <a:spcPts val="0"/>
                        </a:spcAft>
                        <a:buNone/>
                      </a:pPr>
                      <a:r>
                        <a:rPr lang="en"/>
                        <a:t>Class:</a:t>
                      </a:r>
                      <a:endParaRPr/>
                    </a:p>
                  </a:txBody>
                  <a:tcPr marT="91425" marB="91425" marR="91425" marL="91425"/>
                </a:tc>
                <a:tc>
                  <a:txBody>
                    <a:bodyPr/>
                    <a:lstStyle/>
                    <a:p>
                      <a:pPr indent="0" lvl="0" marL="0" rtl="0" algn="l">
                        <a:spcBef>
                          <a:spcPts val="0"/>
                        </a:spcBef>
                        <a:spcAft>
                          <a:spcPts val="0"/>
                        </a:spcAft>
                        <a:buNone/>
                      </a:pPr>
                      <a:r>
                        <a:rPr lang="en"/>
                        <a:t>American Double/ Imperial IPA</a:t>
                      </a:r>
                      <a:endParaRPr/>
                    </a:p>
                  </a:txBody>
                  <a:tcPr marT="91425" marB="91425" marR="91425" marL="91425"/>
                </a:tc>
                <a:tc>
                  <a:txBody>
                    <a:bodyPr/>
                    <a:lstStyle/>
                    <a:p>
                      <a:pPr indent="0" lvl="0" marL="0" rtl="0" algn="l">
                        <a:spcBef>
                          <a:spcPts val="0"/>
                        </a:spcBef>
                        <a:spcAft>
                          <a:spcPts val="0"/>
                        </a:spcAft>
                        <a:buNone/>
                      </a:pPr>
                      <a:r>
                        <a:rPr lang="en"/>
                        <a:t>American IPA</a:t>
                      </a:r>
                      <a:endParaRPr/>
                    </a:p>
                  </a:txBody>
                  <a:tcPr marT="91425" marB="91425" marR="91425" marL="91425"/>
                </a:tc>
                <a:tc>
                  <a:txBody>
                    <a:bodyPr/>
                    <a:lstStyle/>
                    <a:p>
                      <a:pPr indent="0" lvl="0" marL="0" rtl="0" algn="l">
                        <a:spcBef>
                          <a:spcPts val="0"/>
                        </a:spcBef>
                        <a:spcAft>
                          <a:spcPts val="0"/>
                        </a:spcAft>
                        <a:buNone/>
                      </a:pPr>
                      <a:r>
                        <a:rPr lang="en"/>
                        <a:t>American White</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Belgian IPA</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English IPA</a:t>
                      </a:r>
                      <a:endParaRPr/>
                    </a:p>
                  </a:txBody>
                  <a:tcPr marT="91425" marB="91425" marR="91425" marL="91425">
                    <a:lnT cap="flat" cmpd="sng" w="9525">
                      <a:solidFill>
                        <a:srgbClr val="9E9E9E"/>
                      </a:solidFill>
                      <a:prstDash val="solid"/>
                      <a:round/>
                      <a:headEnd len="sm" w="sm" type="none"/>
                      <a:tailEnd len="sm" w="sm" type="none"/>
                    </a:lnT>
                  </a:tcPr>
                </a:tc>
              </a:tr>
              <a:tr h="602875">
                <a:tc>
                  <a:txBody>
                    <a:bodyPr/>
                    <a:lstStyle/>
                    <a:p>
                      <a:pPr indent="0" lvl="0" marL="0" rtl="0" algn="l">
                        <a:spcBef>
                          <a:spcPts val="0"/>
                        </a:spcBef>
                        <a:spcAft>
                          <a:spcPts val="0"/>
                        </a:spcAft>
                        <a:buNone/>
                      </a:pPr>
                      <a:r>
                        <a:rPr lang="en"/>
                        <a:t>Sensitivity</a:t>
                      </a:r>
                      <a:endParaRPr/>
                    </a:p>
                  </a:txBody>
                  <a:tcPr marT="91425" marB="91425" marR="91425" marL="91425"/>
                </a:tc>
                <a:tc>
                  <a:txBody>
                    <a:bodyPr/>
                    <a:lstStyle/>
                    <a:p>
                      <a:pPr indent="0" lvl="0" marL="0" rtl="0" algn="l">
                        <a:spcBef>
                          <a:spcPts val="0"/>
                        </a:spcBef>
                        <a:spcAft>
                          <a:spcPts val="0"/>
                        </a:spcAft>
                        <a:buNone/>
                      </a:pPr>
                      <a:r>
                        <a:rPr lang="en"/>
                        <a:t>0.6533</a:t>
                      </a:r>
                      <a:endParaRPr/>
                    </a:p>
                  </a:txBody>
                  <a:tcPr marT="91425" marB="91425" marR="91425" marL="91425"/>
                </a:tc>
                <a:tc>
                  <a:txBody>
                    <a:bodyPr/>
                    <a:lstStyle/>
                    <a:p>
                      <a:pPr indent="0" lvl="0" marL="0" rtl="0" algn="l">
                        <a:spcBef>
                          <a:spcPts val="0"/>
                        </a:spcBef>
                        <a:spcAft>
                          <a:spcPts val="0"/>
                        </a:spcAft>
                        <a:buNone/>
                      </a:pPr>
                      <a:r>
                        <a:rPr lang="en"/>
                        <a:t>0.9037</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0</a:t>
                      </a:r>
                      <a:endParaRPr/>
                    </a:p>
                  </a:txBody>
                  <a:tcPr marT="91425" marB="91425" marR="91425" marL="91425"/>
                </a:tc>
              </a:tr>
              <a:tr h="602875">
                <a:tc>
                  <a:txBody>
                    <a:bodyPr/>
                    <a:lstStyle/>
                    <a:p>
                      <a:pPr indent="0" lvl="0" marL="0" rtl="0" algn="l">
                        <a:spcBef>
                          <a:spcPts val="0"/>
                        </a:spcBef>
                        <a:spcAft>
                          <a:spcPts val="0"/>
                        </a:spcAft>
                        <a:buNone/>
                      </a:pPr>
                      <a:r>
                        <a:rPr lang="en"/>
                        <a:t>Specificity</a:t>
                      </a:r>
                      <a:endParaRPr/>
                    </a:p>
                  </a:txBody>
                  <a:tcPr marT="91425" marB="91425" marR="91425" marL="91425"/>
                </a:tc>
                <a:tc>
                  <a:txBody>
                    <a:bodyPr/>
                    <a:lstStyle/>
                    <a:p>
                      <a:pPr indent="0" lvl="0" marL="0" rtl="0" algn="l">
                        <a:spcBef>
                          <a:spcPts val="0"/>
                        </a:spcBef>
                        <a:spcAft>
                          <a:spcPts val="0"/>
                        </a:spcAft>
                        <a:buNone/>
                      </a:pPr>
                      <a:r>
                        <a:rPr lang="en"/>
                        <a:t>0.9085</a:t>
                      </a:r>
                      <a:endParaRPr/>
                    </a:p>
                  </a:txBody>
                  <a:tcPr marT="91425" marB="91425" marR="91425" marL="91425"/>
                </a:tc>
                <a:tc>
                  <a:txBody>
                    <a:bodyPr/>
                    <a:lstStyle/>
                    <a:p>
                      <a:pPr indent="0" lvl="0" marL="0" rtl="0" algn="l">
                        <a:spcBef>
                          <a:spcPts val="0"/>
                        </a:spcBef>
                        <a:spcAft>
                          <a:spcPts val="0"/>
                        </a:spcAft>
                        <a:buNone/>
                      </a:pPr>
                      <a:r>
                        <a:rPr lang="en"/>
                        <a:t>0.5385</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96" name="Google Shape;396;p30"/>
          <p:cNvSpPr txBox="1"/>
          <p:nvPr>
            <p:ph idx="1" type="body"/>
          </p:nvPr>
        </p:nvSpPr>
        <p:spPr>
          <a:xfrm>
            <a:off x="78525" y="1486475"/>
            <a:ext cx="8781900" cy="341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Two data set were provided an we added a third one:</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•Beers</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•Breweries</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•State census data</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b="1"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We started by performing exploratory data analysis on the data sets after they were merged to provide a full overview of the Breweries and beers .</a:t>
            </a:r>
            <a:endParaRPr sz="15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We identify states that appears to be underserved and also the variability of the alcohol contents and bitterness and make recommendations on the improvement that can be make for the growth of the breweries industry.</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There is a positive relationship between the ABV and IBU.  Our other observation is that ABV is higher on the west coast (PST) and lowest on the east coast (EST).</a:t>
            </a:r>
            <a:endParaRPr sz="15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Areas of Further Analysis</a:t>
            </a:r>
            <a:endParaRPr/>
          </a:p>
        </p:txBody>
      </p:sp>
      <p:sp>
        <p:nvSpPr>
          <p:cNvPr id="402" name="Google Shape;402;p31"/>
          <p:cNvSpPr txBox="1"/>
          <p:nvPr>
            <p:ph idx="1" type="body"/>
          </p:nvPr>
        </p:nvSpPr>
        <p:spPr>
          <a:xfrm>
            <a:off x="1303800" y="166062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provided only allowed for limited analysis.  For more </a:t>
            </a:r>
            <a:r>
              <a:rPr lang="en"/>
              <a:t>meaningful</a:t>
            </a:r>
            <a:r>
              <a:rPr lang="en"/>
              <a:t> data, it would be helpful to gather more data and analyze by:</a:t>
            </a:r>
            <a:endParaRPr/>
          </a:p>
          <a:p>
            <a:pPr indent="-311150" lvl="0" marL="457200" rtl="0" algn="l">
              <a:spcBef>
                <a:spcPts val="1600"/>
              </a:spcBef>
              <a:spcAft>
                <a:spcPts val="0"/>
              </a:spcAft>
              <a:buSzPts val="1300"/>
              <a:buChar char="●"/>
            </a:pPr>
            <a:r>
              <a:rPr lang="en"/>
              <a:t>Popularity of each style by state from sales data</a:t>
            </a:r>
            <a:endParaRPr/>
          </a:p>
          <a:p>
            <a:pPr indent="-311150" lvl="0" marL="457200" rtl="0" algn="l">
              <a:spcBef>
                <a:spcPts val="0"/>
              </a:spcBef>
              <a:spcAft>
                <a:spcPts val="0"/>
              </a:spcAft>
              <a:buSzPts val="1300"/>
              <a:buChar char="●"/>
            </a:pPr>
            <a:r>
              <a:rPr lang="en"/>
              <a:t>Research if state or local laws dictate ABV</a:t>
            </a:r>
            <a:endParaRPr/>
          </a:p>
          <a:p>
            <a:pPr indent="-311150" lvl="0" marL="457200" rtl="0" algn="l">
              <a:spcBef>
                <a:spcPts val="0"/>
              </a:spcBef>
              <a:spcAft>
                <a:spcPts val="0"/>
              </a:spcAft>
              <a:buSzPts val="1300"/>
              <a:buChar char="●"/>
            </a:pPr>
            <a:r>
              <a:rPr lang="en"/>
              <a:t>Specialized ingredients such as variety of hops or malt used in brewing</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9" name="Google Shape;289;p14"/>
          <p:cNvPicPr preferRelativeResize="0"/>
          <p:nvPr/>
        </p:nvPicPr>
        <p:blipFill rotWithShape="1">
          <a:blip r:embed="rId3">
            <a:alphaModFix/>
          </a:blip>
          <a:srcRect b="0" l="0" r="0" t="0"/>
          <a:stretch/>
        </p:blipFill>
        <p:spPr>
          <a:xfrm>
            <a:off x="0" y="50625"/>
            <a:ext cx="9144001" cy="5092874"/>
          </a:xfrm>
          <a:prstGeom prst="rect">
            <a:avLst/>
          </a:prstGeom>
          <a:noFill/>
          <a:ln>
            <a:noFill/>
          </a:ln>
        </p:spPr>
      </p:pic>
      <p:sp>
        <p:nvSpPr>
          <p:cNvPr id="290" name="Google Shape;290;p14"/>
          <p:cNvSpPr txBox="1"/>
          <p:nvPr>
            <p:ph type="title"/>
          </p:nvPr>
        </p:nvSpPr>
        <p:spPr>
          <a:xfrm>
            <a:off x="227925" y="2032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Breweries by State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 Data Summary</a:t>
            </a:r>
            <a:endParaRPr/>
          </a:p>
        </p:txBody>
      </p:sp>
      <p:sp>
        <p:nvSpPr>
          <p:cNvPr id="408" name="Google Shape;408;p32"/>
          <p:cNvSpPr txBox="1"/>
          <p:nvPr>
            <p:ph idx="1" type="body"/>
          </p:nvPr>
        </p:nvSpPr>
        <p:spPr>
          <a:xfrm>
            <a:off x="1432700" y="1368725"/>
            <a:ext cx="8680800" cy="36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000000"/>
                </a:solidFill>
                <a:latin typeface="Arial"/>
                <a:ea typeface="Arial"/>
                <a:cs typeface="Arial"/>
                <a:sym typeface="Arial"/>
              </a:rPr>
              <a:t>Variables      Characteristics</a:t>
            </a:r>
            <a:endParaRPr b="1"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Name:   Name of the beer.</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Beer_ID:  Unique identifier of the beer.</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ABV:   Alcohol by volume of the beer.</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IBU:   International Bitterness Units of the beer.</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Brewery_ID:   Brewery id associated with the beer.</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Style:   Style of the beer.</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Ounces:   Ounces of beer.</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Brew_ID:   Unique identifier of the brewery.</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Name:   Name of the brewery.</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City:   City where the brewery is located.</a:t>
            </a:r>
            <a:endParaRPr sz="1500">
              <a:solidFill>
                <a:srgbClr val="000000"/>
              </a:solidFill>
              <a:latin typeface="Arial"/>
              <a:ea typeface="Arial"/>
              <a:cs typeface="Arial"/>
              <a:sym typeface="Arial"/>
            </a:endParaRPr>
          </a:p>
          <a:p>
            <a:pPr indent="0" lvl="0" marL="0" rtl="0" algn="l">
              <a:spcBef>
                <a:spcPts val="0"/>
              </a:spcBef>
              <a:spcAft>
                <a:spcPts val="0"/>
              </a:spcAft>
              <a:buNone/>
            </a:pPr>
            <a:r>
              <a:rPr lang="en" sz="1500">
                <a:solidFill>
                  <a:srgbClr val="000000"/>
                </a:solidFill>
                <a:latin typeface="Arial"/>
                <a:ea typeface="Arial"/>
                <a:cs typeface="Arial"/>
                <a:sym typeface="Arial"/>
              </a:rPr>
              <a:t> State:   U.S. State where the brewery is located.</a:t>
            </a:r>
            <a:endParaRPr sz="15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15"/>
          <p:cNvSpPr txBox="1"/>
          <p:nvPr>
            <p:ph type="title"/>
          </p:nvPr>
        </p:nvSpPr>
        <p:spPr>
          <a:xfrm>
            <a:off x="227925" y="2032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Breweries by State</a:t>
            </a:r>
            <a:endParaRPr/>
          </a:p>
        </p:txBody>
      </p:sp>
      <p:pic>
        <p:nvPicPr>
          <p:cNvPr id="296" name="Google Shape;296;p15"/>
          <p:cNvPicPr preferRelativeResize="0"/>
          <p:nvPr/>
        </p:nvPicPr>
        <p:blipFill>
          <a:blip r:embed="rId3">
            <a:alphaModFix/>
          </a:blip>
          <a:stretch>
            <a:fillRect/>
          </a:stretch>
        </p:blipFill>
        <p:spPr>
          <a:xfrm>
            <a:off x="227915" y="772375"/>
            <a:ext cx="8688175" cy="3977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txBox="1"/>
          <p:nvPr>
            <p:ph idx="1" type="body"/>
          </p:nvPr>
        </p:nvSpPr>
        <p:spPr>
          <a:xfrm>
            <a:off x="524075" y="3483425"/>
            <a:ext cx="7941600" cy="14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Arial"/>
                <a:ea typeface="Arial"/>
                <a:cs typeface="Arial"/>
                <a:sym typeface="Arial"/>
              </a:rPr>
              <a:t>•</a:t>
            </a:r>
            <a:r>
              <a:rPr lang="en" sz="1800">
                <a:solidFill>
                  <a:srgbClr val="000000"/>
                </a:solidFill>
                <a:latin typeface="Arial"/>
                <a:ea typeface="Arial"/>
                <a:cs typeface="Arial"/>
                <a:sym typeface="Arial"/>
              </a:rPr>
              <a:t>ABV had 62 missing values (2.5% of observations) and IBU had 1005 missing values (42% of observations).</a:t>
            </a:r>
            <a:endParaRPr sz="1800">
              <a:solidFill>
                <a:srgbClr val="000000"/>
              </a:solidFill>
              <a:latin typeface="Arial"/>
              <a:ea typeface="Arial"/>
              <a:cs typeface="Arial"/>
              <a:sym typeface="Arial"/>
            </a:endParaRPr>
          </a:p>
          <a:p>
            <a:pPr indent="0" lvl="0" marL="0" rtl="0" algn="l">
              <a:spcBef>
                <a:spcPts val="0"/>
              </a:spcBef>
              <a:spcAft>
                <a:spcPts val="0"/>
              </a:spcAft>
              <a:buNone/>
            </a:pPr>
            <a:r>
              <a:t/>
            </a:r>
            <a:endParaRPr sz="18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a:t>
            </a:r>
            <a:r>
              <a:rPr lang="en" sz="1800">
                <a:solidFill>
                  <a:srgbClr val="000000"/>
                </a:solidFill>
                <a:latin typeface="Arial"/>
                <a:ea typeface="Arial"/>
                <a:cs typeface="Arial"/>
                <a:sym typeface="Arial"/>
              </a:rPr>
              <a:t>These missing values can be address by filling in the median ABV and median Value for each of the missing field for both variables</a:t>
            </a:r>
            <a:endParaRPr sz="18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303" name="Google Shape;303;p16"/>
          <p:cNvPicPr preferRelativeResize="0"/>
          <p:nvPr/>
        </p:nvPicPr>
        <p:blipFill>
          <a:blip r:embed="rId3">
            <a:alphaModFix/>
          </a:blip>
          <a:stretch>
            <a:fillRect/>
          </a:stretch>
        </p:blipFill>
        <p:spPr>
          <a:xfrm>
            <a:off x="194700" y="228600"/>
            <a:ext cx="4686148" cy="3351775"/>
          </a:xfrm>
          <a:prstGeom prst="rect">
            <a:avLst/>
          </a:prstGeom>
          <a:noFill/>
          <a:ln>
            <a:noFill/>
          </a:ln>
        </p:spPr>
      </p:pic>
      <p:pic>
        <p:nvPicPr>
          <p:cNvPr id="304" name="Google Shape;304;p16"/>
          <p:cNvPicPr preferRelativeResize="0"/>
          <p:nvPr/>
        </p:nvPicPr>
        <p:blipFill>
          <a:blip r:embed="rId4">
            <a:alphaModFix/>
          </a:blip>
          <a:stretch>
            <a:fillRect/>
          </a:stretch>
        </p:blipFill>
        <p:spPr>
          <a:xfrm>
            <a:off x="5073250" y="674150"/>
            <a:ext cx="3527275" cy="2541601"/>
          </a:xfrm>
          <a:prstGeom prst="rect">
            <a:avLst/>
          </a:prstGeom>
          <a:noFill/>
          <a:ln>
            <a:noFill/>
          </a:ln>
        </p:spPr>
      </p:pic>
      <p:sp>
        <p:nvSpPr>
          <p:cNvPr id="305" name="Google Shape;305;p16"/>
          <p:cNvSpPr txBox="1"/>
          <p:nvPr>
            <p:ph type="title"/>
          </p:nvPr>
        </p:nvSpPr>
        <p:spPr>
          <a:xfrm>
            <a:off x="227925" y="2032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Missing Values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17"/>
          <p:cNvSpPr txBox="1"/>
          <p:nvPr>
            <p:ph type="title"/>
          </p:nvPr>
        </p:nvSpPr>
        <p:spPr>
          <a:xfrm>
            <a:off x="227925" y="203200"/>
            <a:ext cx="8390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Median for Alcohol by Volume (ABV)</a:t>
            </a:r>
            <a:endParaRPr/>
          </a:p>
        </p:txBody>
      </p:sp>
      <p:pic>
        <p:nvPicPr>
          <p:cNvPr id="311" name="Google Shape;311;p17"/>
          <p:cNvPicPr preferRelativeResize="0"/>
          <p:nvPr/>
        </p:nvPicPr>
        <p:blipFill>
          <a:blip r:embed="rId3">
            <a:alphaModFix/>
          </a:blip>
          <a:stretch>
            <a:fillRect/>
          </a:stretch>
        </p:blipFill>
        <p:spPr>
          <a:xfrm>
            <a:off x="109525" y="1336675"/>
            <a:ext cx="8963602" cy="3726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18"/>
          <p:cNvSpPr txBox="1"/>
          <p:nvPr>
            <p:ph type="title"/>
          </p:nvPr>
        </p:nvSpPr>
        <p:spPr>
          <a:xfrm>
            <a:off x="227925" y="203200"/>
            <a:ext cx="8390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State Median for International Bitterness Units (IBU)</a:t>
            </a:r>
            <a:endParaRPr sz="2500"/>
          </a:p>
        </p:txBody>
      </p:sp>
      <p:pic>
        <p:nvPicPr>
          <p:cNvPr id="317" name="Google Shape;317;p18"/>
          <p:cNvPicPr preferRelativeResize="0"/>
          <p:nvPr/>
        </p:nvPicPr>
        <p:blipFill>
          <a:blip r:embed="rId3">
            <a:alphaModFix/>
          </a:blip>
          <a:stretch>
            <a:fillRect/>
          </a:stretch>
        </p:blipFill>
        <p:spPr>
          <a:xfrm>
            <a:off x="152400" y="1354900"/>
            <a:ext cx="8466223" cy="3636201"/>
          </a:xfrm>
          <a:prstGeom prst="rect">
            <a:avLst/>
          </a:prstGeom>
          <a:noFill/>
          <a:ln>
            <a:noFill/>
          </a:ln>
        </p:spPr>
      </p:pic>
      <p:sp>
        <p:nvSpPr>
          <p:cNvPr id="318" name="Google Shape;318;p18"/>
          <p:cNvSpPr txBox="1"/>
          <p:nvPr/>
        </p:nvSpPr>
        <p:spPr>
          <a:xfrm>
            <a:off x="1138000" y="434250"/>
            <a:ext cx="43125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4" name="Google Shape;324;p19"/>
          <p:cNvSpPr txBox="1"/>
          <p:nvPr>
            <p:ph idx="1" type="body"/>
          </p:nvPr>
        </p:nvSpPr>
        <p:spPr>
          <a:xfrm>
            <a:off x="4860600" y="1549325"/>
            <a:ext cx="3473700" cy="326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latin typeface="Arial"/>
                <a:ea typeface="Arial"/>
                <a:cs typeface="Arial"/>
                <a:sym typeface="Arial"/>
              </a:rPr>
              <a:t>•The mean value at 0.05977 is slightly higher than the median value at 0.05600, which indicates a right skewed distribution which means the alcohol content is not so strong.</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0"/>
              </a:spcBef>
              <a:spcAft>
                <a:spcPts val="0"/>
              </a:spcAft>
              <a:buNone/>
            </a:pPr>
            <a:r>
              <a:rPr lang="en" sz="1600">
                <a:solidFill>
                  <a:srgbClr val="000000"/>
                </a:solidFill>
                <a:latin typeface="Arial"/>
                <a:ea typeface="Arial"/>
                <a:cs typeface="Arial"/>
                <a:sym typeface="Arial"/>
              </a:rPr>
              <a:t>•From the upward curve in this plot, we infer that the data are somewhat skewed.  The obvious discontinuities at the ends of the curve are an indication that the ABV values have a few outlier.</a:t>
            </a:r>
            <a:endParaRPr sz="16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325" name="Google Shape;325;p19"/>
          <p:cNvPicPr preferRelativeResize="0"/>
          <p:nvPr/>
        </p:nvPicPr>
        <p:blipFill>
          <a:blip r:embed="rId3">
            <a:alphaModFix/>
          </a:blip>
          <a:stretch>
            <a:fillRect/>
          </a:stretch>
        </p:blipFill>
        <p:spPr>
          <a:xfrm>
            <a:off x="20375" y="1610002"/>
            <a:ext cx="4551626" cy="3533499"/>
          </a:xfrm>
          <a:prstGeom prst="rect">
            <a:avLst/>
          </a:prstGeom>
          <a:noFill/>
          <a:ln>
            <a:noFill/>
          </a:ln>
        </p:spPr>
      </p:pic>
      <p:sp>
        <p:nvSpPr>
          <p:cNvPr id="326" name="Google Shape;326;p19"/>
          <p:cNvSpPr txBox="1"/>
          <p:nvPr>
            <p:ph type="title"/>
          </p:nvPr>
        </p:nvSpPr>
        <p:spPr>
          <a:xfrm>
            <a:off x="332725" y="180725"/>
            <a:ext cx="8390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Summary Statistic of ABV</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20"/>
          <p:cNvSpPr txBox="1"/>
          <p:nvPr>
            <p:ph type="title"/>
          </p:nvPr>
        </p:nvSpPr>
        <p:spPr>
          <a:xfrm>
            <a:off x="227925" y="203200"/>
            <a:ext cx="83907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ABV and IBU Variance by State</a:t>
            </a:r>
            <a:endParaRPr sz="2500"/>
          </a:p>
        </p:txBody>
      </p:sp>
      <p:pic>
        <p:nvPicPr>
          <p:cNvPr id="332" name="Google Shape;332;p20"/>
          <p:cNvPicPr preferRelativeResize="0"/>
          <p:nvPr/>
        </p:nvPicPr>
        <p:blipFill>
          <a:blip r:embed="rId3">
            <a:alphaModFix/>
          </a:blip>
          <a:stretch>
            <a:fillRect/>
          </a:stretch>
        </p:blipFill>
        <p:spPr>
          <a:xfrm>
            <a:off x="335500" y="707650"/>
            <a:ext cx="8443949" cy="4334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Highest ABV and IBU by State</a:t>
            </a:r>
            <a:endParaRPr/>
          </a:p>
        </p:txBody>
      </p:sp>
      <p:sp>
        <p:nvSpPr>
          <p:cNvPr id="338" name="Google Shape;338;p21"/>
          <p:cNvSpPr txBox="1"/>
          <p:nvPr>
            <p:ph idx="1" type="body"/>
          </p:nvPr>
        </p:nvSpPr>
        <p:spPr>
          <a:xfrm>
            <a:off x="804375" y="1300950"/>
            <a:ext cx="7961100" cy="25416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sz="1400"/>
              <a:t>Colorado</a:t>
            </a:r>
            <a:r>
              <a:rPr lang="en" sz="1400"/>
              <a:t> has the highest ABV of 0.128: </a:t>
            </a:r>
            <a:r>
              <a:rPr lang="en" sz="1400"/>
              <a:t>Lee Hill Series Vol. 5 - Belgian Style Quadrupel Ale</a:t>
            </a:r>
            <a:endParaRPr sz="1400"/>
          </a:p>
          <a:p>
            <a:pPr indent="-317500" lvl="0" marL="457200" rtl="0" algn="l">
              <a:lnSpc>
                <a:spcPct val="200000"/>
              </a:lnSpc>
              <a:spcBef>
                <a:spcPts val="0"/>
              </a:spcBef>
              <a:spcAft>
                <a:spcPts val="0"/>
              </a:spcAft>
              <a:buSzPts val="1400"/>
              <a:buChar char="●"/>
            </a:pPr>
            <a:r>
              <a:rPr lang="en" sz="1400"/>
              <a:t>Oregon has the highest IBU of 138: Bitter Bitch Imperial IPA</a:t>
            </a:r>
            <a:endParaRPr sz="1400"/>
          </a:p>
        </p:txBody>
      </p:sp>
      <p:pic>
        <p:nvPicPr>
          <p:cNvPr id="339" name="Google Shape;339;p21"/>
          <p:cNvPicPr preferRelativeResize="0"/>
          <p:nvPr/>
        </p:nvPicPr>
        <p:blipFill>
          <a:blip r:embed="rId3">
            <a:alphaModFix/>
          </a:blip>
          <a:stretch>
            <a:fillRect/>
          </a:stretch>
        </p:blipFill>
        <p:spPr>
          <a:xfrm>
            <a:off x="1167625" y="2480238"/>
            <a:ext cx="3013100" cy="2259825"/>
          </a:xfrm>
          <a:prstGeom prst="rect">
            <a:avLst/>
          </a:prstGeom>
          <a:noFill/>
          <a:ln>
            <a:noFill/>
          </a:ln>
        </p:spPr>
      </p:pic>
      <p:pic>
        <p:nvPicPr>
          <p:cNvPr id="340" name="Google Shape;340;p21"/>
          <p:cNvPicPr preferRelativeResize="0"/>
          <p:nvPr/>
        </p:nvPicPr>
        <p:blipFill>
          <a:blip r:embed="rId4">
            <a:alphaModFix/>
          </a:blip>
          <a:stretch>
            <a:fillRect/>
          </a:stretch>
        </p:blipFill>
        <p:spPr>
          <a:xfrm>
            <a:off x="4969147" y="2480250"/>
            <a:ext cx="3106204" cy="2259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